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4"/>
  </p:notesMasterIdLst>
  <p:handoutMasterIdLst>
    <p:handoutMasterId r:id="rId45"/>
  </p:handoutMasterIdLst>
  <p:sldIdLst>
    <p:sldId id="330" r:id="rId2"/>
    <p:sldId id="334" r:id="rId3"/>
    <p:sldId id="341" r:id="rId4"/>
    <p:sldId id="342" r:id="rId5"/>
    <p:sldId id="331" r:id="rId6"/>
    <p:sldId id="332" r:id="rId7"/>
    <p:sldId id="340" r:id="rId8"/>
    <p:sldId id="333" r:id="rId9"/>
    <p:sldId id="291" r:id="rId10"/>
    <p:sldId id="292" r:id="rId11"/>
    <p:sldId id="261" r:id="rId12"/>
    <p:sldId id="293" r:id="rId13"/>
    <p:sldId id="294" r:id="rId14"/>
    <p:sldId id="262" r:id="rId15"/>
    <p:sldId id="297" r:id="rId16"/>
    <p:sldId id="298" r:id="rId17"/>
    <p:sldId id="327" r:id="rId18"/>
    <p:sldId id="328" r:id="rId19"/>
    <p:sldId id="329" r:id="rId20"/>
    <p:sldId id="338" r:id="rId21"/>
    <p:sldId id="267" r:id="rId22"/>
    <p:sldId id="268" r:id="rId23"/>
    <p:sldId id="269" r:id="rId24"/>
    <p:sldId id="335" r:id="rId25"/>
    <p:sldId id="301" r:id="rId26"/>
    <p:sldId id="320" r:id="rId27"/>
    <p:sldId id="270" r:id="rId28"/>
    <p:sldId id="271" r:id="rId29"/>
    <p:sldId id="272" r:id="rId30"/>
    <p:sldId id="337" r:id="rId31"/>
    <p:sldId id="336" r:id="rId32"/>
    <p:sldId id="326" r:id="rId33"/>
    <p:sldId id="274" r:id="rId34"/>
    <p:sldId id="307" r:id="rId35"/>
    <p:sldId id="308" r:id="rId36"/>
    <p:sldId id="339" r:id="rId37"/>
    <p:sldId id="309" r:id="rId38"/>
    <p:sldId id="279" r:id="rId39"/>
    <p:sldId id="278" r:id="rId40"/>
    <p:sldId id="313" r:id="rId41"/>
    <p:sldId id="319" r:id="rId42"/>
    <p:sldId id="32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7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FEB7-0C20-463B-9F2C-4741EC4EC8D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9FF3-4654-4A68-A8F4-6537442BF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80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070C2-C8FE-49A4-9C96-6FB25172919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3C3E5-4ED8-4C72-B14E-3A8118AE4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0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16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61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0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7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88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F818C-E8EF-4E18-9B4C-463B971B9C9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227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98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539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411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19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862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250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24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27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41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00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82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939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3166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44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41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763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6868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967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453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6736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7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6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81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82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46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95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C3E5-4ED8-4C72-B14E-3A8118AE4D1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2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1" y="183404"/>
            <a:ext cx="1245641" cy="16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7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065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033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67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92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815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1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26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8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5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67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5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92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607-077F-4324-BDDB-52F28820AD9C}" type="datetimeFigureOut">
              <a:rPr lang="en-GB" smtClean="0"/>
              <a:t>29/01/2024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2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29607-077F-4324-BDDB-52F28820AD9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D52850-C1C1-4D4B-89D4-BE684DED7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34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01178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5/6 SATs Information evening</a:t>
            </a:r>
          </a:p>
          <a:p>
            <a:pPr marL="0" indent="0">
              <a:buNone/>
            </a:pPr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Monday January 29</a:t>
            </a:r>
            <a:r>
              <a:rPr lang="en-GB" sz="4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at 6 p.m.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479" y="4997724"/>
            <a:ext cx="132904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information about the tests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225128" cy="4565526"/>
          </a:xfrm>
        </p:spPr>
        <p:txBody>
          <a:bodyPr>
            <a:normAutofit fontScale="70000" lnSpcReduction="20000"/>
          </a:bodyPr>
          <a:lstStyle/>
          <a:p>
            <a:endParaRPr lang="en-GB" sz="39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GB" sz="39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9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One set of tests for each </a:t>
            </a:r>
            <a:r>
              <a:rPr lang="en-GB" sz="39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subject- Reading, Grammar and Maths</a:t>
            </a:r>
            <a:endParaRPr lang="en-GB" sz="39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GB" sz="39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9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Tests will include a small number of questions designed to assess the </a:t>
            </a:r>
            <a:r>
              <a:rPr lang="en-GB" sz="39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highest attaining pupils, </a:t>
            </a:r>
            <a:r>
              <a:rPr lang="en-GB" sz="39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 </a:t>
            </a:r>
            <a:r>
              <a:rPr lang="en-GB" sz="39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there are no </a:t>
            </a:r>
            <a:r>
              <a:rPr lang="en-GB" sz="39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separate </a:t>
            </a:r>
            <a:r>
              <a:rPr lang="en-GB" sz="39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tests</a:t>
            </a:r>
          </a:p>
          <a:p>
            <a:endParaRPr lang="en-GB" sz="3900" dirty="0" smtClean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9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KS2 </a:t>
            </a:r>
            <a:r>
              <a:rPr lang="en-GB" sz="39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national curriculum test outcomes are reported using scaled scores</a:t>
            </a:r>
          </a:p>
          <a:p>
            <a:endParaRPr lang="en-GB" sz="39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127" y="4791773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6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203032" cy="1143000"/>
          </a:xfrm>
        </p:spPr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TESTS: Scaled scores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11</a:t>
            </a:fld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548873"/>
            <a:ext cx="6634113" cy="485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74124" y="5328138"/>
            <a:ext cx="2074984" cy="879432"/>
          </a:xfrm>
          <a:prstGeom prst="rect">
            <a:avLst/>
          </a:prstGeom>
          <a:solidFill>
            <a:srgbClr val="E0A9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Greater than 110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KS2 tests consist of: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English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grammar, punctuation and spelling Paper 1: short answer questions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English grammar, punctuation and spelling Paper 2: spelling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English reading: reading booklet and associated answer booklet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athematics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1: arithmetic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athematics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2: reasoning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athematics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3: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reasoning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074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9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week 2024 for Y6 pupils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334429"/>
              </p:ext>
            </p:extLst>
          </p:nvPr>
        </p:nvGraphicFramePr>
        <p:xfrm>
          <a:off x="385011" y="1392907"/>
          <a:ext cx="10789920" cy="513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492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Marks/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raw score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970">
                <a:tc rowSpan="2"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13</a:t>
                      </a:r>
                      <a:r>
                        <a:rPr lang="en-GB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May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English grammar, punctuation and spelling: Paper one- short answer questions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min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1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English grammar, punctuation and spelling: Paper 2-spelling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min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31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14</a:t>
                      </a:r>
                      <a:r>
                        <a:rPr lang="en-GB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May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English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reading: reading booklet and associated answer booklet: 3 texts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min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492">
                <a:tc rowSpan="2"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 15</a:t>
                      </a:r>
                      <a:r>
                        <a:rPr lang="en-GB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May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Maths paper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1:arithmetic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min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4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Maths paper 2: reasoning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min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492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 16</a:t>
                      </a:r>
                      <a:r>
                        <a:rPr lang="en-GB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May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Maths paper 3: reasoning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min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81" y="5386133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KS2 Grammar, punctuation and spelling test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757" y="980728"/>
            <a:ext cx="10693666" cy="4388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National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curriculum- 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lvl="1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ets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out technical terms in grammar to be learnt - these are explicitly included in the test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efines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precise spelling patterns and methodologies to be taught - these are the basis of spellings in the test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Focuses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 knowing and applying grammatical terminology with the full range of punctuation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tested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There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will be no contextual items in the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test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1: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short answer questions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2: Spelling -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pupils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complete by writing 20 missing words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from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transcript read by test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administrator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553" y="1514108"/>
            <a:ext cx="74009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021" y="1288439"/>
            <a:ext cx="73342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451" y="1149472"/>
            <a:ext cx="8108343" cy="5137028"/>
          </a:xfrm>
          <a:prstGeom prst="rect">
            <a:avLst/>
          </a:prstGeom>
        </p:spPr>
      </p:pic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5898" y="2160588"/>
            <a:ext cx="8246510" cy="4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056" y="2286794"/>
            <a:ext cx="7781925" cy="3629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043" y="5110113"/>
            <a:ext cx="132904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609601"/>
            <a:ext cx="11236244" cy="543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Why have we invited Y5 parents?</a:t>
            </a:r>
          </a:p>
          <a:p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parents 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has </a:t>
            </a:r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been </a:t>
            </a:r>
          </a:p>
          <a:p>
            <a:pPr marL="0" indent="0">
              <a:buNone/>
            </a:pPr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‘Wish I’d known this sooner’</a:t>
            </a:r>
          </a:p>
          <a:p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Awareness of expectations can be a shock</a:t>
            </a:r>
          </a:p>
          <a:p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 with how to help at home in time</a:t>
            </a:r>
          </a:p>
          <a:p>
            <a:endParaRPr lang="en-GB" sz="4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400" dirty="0" smtClean="0"/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479" y="4997724"/>
            <a:ext cx="132904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043" y="5110113"/>
            <a:ext cx="1329043" cy="132904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0294" y="2348706"/>
            <a:ext cx="77914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Spelling test words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discover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mission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loose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sign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country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gymnastics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edible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posture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sleigh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delicious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GB" dirty="0"/>
              <a:t>scent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illusion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re-enter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parachute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abundance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unavoidably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dissolve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ominous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drawer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GB" dirty="0"/>
              <a:t>possession 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222282" y="737811"/>
            <a:ext cx="205172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Prefixes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Suffixes 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shun endings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ably / </a:t>
            </a:r>
            <a:r>
              <a:rPr lang="en-GB" dirty="0" err="1"/>
              <a:t>ibly</a:t>
            </a:r>
            <a:r>
              <a:rPr lang="en-GB" dirty="0"/>
              <a:t>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words with silent letters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Homophones 1</a:t>
            </a:r>
          </a:p>
        </p:txBody>
      </p:sp>
      <p:pic>
        <p:nvPicPr>
          <p:cNvPr id="8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54587" y="4874069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Spelling test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KS2 Reading test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1025228" cy="3880773"/>
          </a:xfrm>
        </p:spPr>
        <p:txBody>
          <a:bodyPr>
            <a:normAutofit fontScale="85000" lnSpcReduction="10000"/>
          </a:bodyPr>
          <a:lstStyle/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greater 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focus on fictional texts </a:t>
            </a:r>
          </a:p>
          <a:p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mixture of genres</a:t>
            </a:r>
          </a:p>
          <a:p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least-demanding text first, following texts increasing in difficulty</a:t>
            </a:r>
          </a:p>
          <a:p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 lot to read in the time 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provided</a:t>
            </a:r>
          </a:p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6 sides of A4 to read and about 35 questions in 60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Reading stamina is key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41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213" y="121298"/>
            <a:ext cx="10515600" cy="1325563"/>
          </a:xfrm>
        </p:spPr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Reading: question types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947463"/>
            <a:ext cx="11136429" cy="4525963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assessing vocabulary in context </a:t>
            </a:r>
          </a:p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requiring pupils to provide 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synonyms/explanations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for 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vocabulary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nferring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from the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text</a:t>
            </a:r>
            <a:endParaRPr lang="en-GB" sz="3200" dirty="0" smtClean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requiring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pupils to identify language 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features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equencing and ordering events</a:t>
            </a:r>
            <a:endParaRPr lang="en-GB" sz="3200" dirty="0" smtClean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equiring pupils to comment on author’s choices</a:t>
            </a: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requiring pupils to recognise the difference between a fact and an 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opinion</a:t>
            </a:r>
          </a:p>
          <a:p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comparison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 information within the text</a:t>
            </a:r>
          </a:p>
          <a:p>
            <a:endParaRPr lang="en-GB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85" y="2154115"/>
            <a:ext cx="118256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Task:</a:t>
            </a:r>
          </a:p>
          <a:p>
            <a:r>
              <a:rPr lang="en-GB" sz="4400" dirty="0" smtClean="0"/>
              <a:t>You have five minutes to read </a:t>
            </a:r>
          </a:p>
          <a:p>
            <a:r>
              <a:rPr lang="en-GB" sz="4400" dirty="0" smtClean="0"/>
              <a:t>‘Grannie’ on P6 in the booklet.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65992" y="4800600"/>
            <a:ext cx="1142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8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0453" y="2239474"/>
            <a:ext cx="5006292" cy="4205287"/>
          </a:xfrm>
          <a:prstGeom prst="rect">
            <a:avLst/>
          </a:prstGeom>
        </p:spPr>
      </p:pic>
      <p:pic>
        <p:nvPicPr>
          <p:cNvPr id="4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534006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64" y="933815"/>
            <a:ext cx="4940110" cy="544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1808" y="382832"/>
            <a:ext cx="69342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454" y="227867"/>
            <a:ext cx="7486650" cy="1838325"/>
          </a:xfrm>
          <a:prstGeom prst="rect">
            <a:avLst/>
          </a:prstGeom>
        </p:spPr>
      </p:pic>
      <p:pic>
        <p:nvPicPr>
          <p:cNvPr id="4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807" y="372407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00" y="2409092"/>
            <a:ext cx="7610475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610" y="3188677"/>
            <a:ext cx="5628104" cy="34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KS2 mathematics </a:t>
            </a:r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348220" cy="3880773"/>
          </a:xfrm>
        </p:spPr>
        <p:txBody>
          <a:bodyPr>
            <a:normAutofit fontScale="32500" lnSpcReduction="20000"/>
          </a:bodyPr>
          <a:lstStyle/>
          <a:p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papers </a:t>
            </a:r>
          </a:p>
          <a:p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1: A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rithmetic, 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 2: R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easoning 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 Paper 3: R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easoning</a:t>
            </a:r>
          </a:p>
          <a:p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arithmetic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test 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assesses basic mathematical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calculations:</a:t>
            </a:r>
            <a:endParaRPr lang="en-GB" sz="80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-questions 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cover straightforward addition and subtraction </a:t>
            </a:r>
          </a:p>
          <a:p>
            <a:pPr lvl="1">
              <a:buFontTx/>
              <a:buChar char="-"/>
            </a:pP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more 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complex calculations with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fractions</a:t>
            </a:r>
          </a:p>
          <a:p>
            <a:pPr lvl="1">
              <a:buFontTx/>
              <a:buChar char="-"/>
            </a:pP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long </a:t>
            </a:r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divisions and long multiplications worth 2 marks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each</a:t>
            </a:r>
            <a:endParaRPr lang="en-GB" sz="80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8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Papers 2 and 3 each consist of a single </a:t>
            </a:r>
            <a:r>
              <a:rPr lang="en-GB" sz="8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reasoning test paper</a:t>
            </a:r>
            <a:endParaRPr lang="en-GB" sz="80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3501008"/>
            <a:ext cx="3571869" cy="317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28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06992"/>
            <a:ext cx="3334750" cy="3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442686"/>
            <a:ext cx="3972087" cy="331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29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40" y="1196753"/>
            <a:ext cx="4510150" cy="496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4152" y="404664"/>
            <a:ext cx="2808312" cy="57687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36 questions in 30 </a:t>
            </a:r>
            <a:r>
              <a:rPr lang="en-GB" sz="2000" dirty="0" smtClean="0">
                <a:solidFill>
                  <a:schemeClr val="tx1"/>
                </a:solidFill>
              </a:rPr>
              <a:t>min</a:t>
            </a:r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Some questions require children to show method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Questions increase in difficulty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Variations in how calculation is stated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5560" y="188640"/>
            <a:ext cx="4500500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>
                <a:solidFill>
                  <a:schemeClr val="tx1"/>
                </a:solidFill>
              </a:rPr>
              <a:t>Maths paper 1: arithmetic</a:t>
            </a:r>
          </a:p>
        </p:txBody>
      </p:sp>
      <p:pic>
        <p:nvPicPr>
          <p:cNvPr id="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156" y="537461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Safe-guarding – Year 5/6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Use of mobile phones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Appropriate use of social media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Lone travellers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23" y="494722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8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629" y="1149594"/>
            <a:ext cx="6978894" cy="484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32" y="2230315"/>
            <a:ext cx="9687383" cy="4293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0731" y="1099038"/>
            <a:ext cx="3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Your turn…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arden suburb junio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030" y="5382356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1719018"/>
            <a:ext cx="10176895" cy="4145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692" y="720969"/>
            <a:ext cx="1136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What do the children need to look out for here?</a:t>
            </a:r>
            <a:r>
              <a:rPr lang="en-US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124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33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052737"/>
            <a:ext cx="4051096" cy="523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84032" y="1124744"/>
            <a:ext cx="3672408" cy="50405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Potential challenges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Mathematical </a:t>
            </a:r>
            <a:r>
              <a:rPr lang="en-GB" dirty="0" smtClean="0">
                <a:solidFill>
                  <a:schemeClr val="tx1"/>
                </a:solidFill>
              </a:rPr>
              <a:t>vocabulary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Phraseology of </a:t>
            </a:r>
            <a:r>
              <a:rPr lang="en-GB" dirty="0" smtClean="0">
                <a:solidFill>
                  <a:schemeClr val="tx1"/>
                </a:solidFill>
              </a:rPr>
              <a:t>questions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Written explanations required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20 questions in 40 </a:t>
            </a:r>
            <a:r>
              <a:rPr lang="en-GB" dirty="0" smtClean="0">
                <a:solidFill>
                  <a:schemeClr val="tx1"/>
                </a:solidFill>
              </a:rPr>
              <a:t>min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Variety of styles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3512" y="260648"/>
            <a:ext cx="4051096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Maths papers 2 &amp; 3: Reasoning</a:t>
            </a:r>
          </a:p>
        </p:txBody>
      </p:sp>
      <p:pic>
        <p:nvPicPr>
          <p:cNvPr id="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54" y="766762"/>
            <a:ext cx="76866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4" y="794685"/>
            <a:ext cx="8198193" cy="541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458" y="-162780"/>
            <a:ext cx="416392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028" y="1789967"/>
            <a:ext cx="9291271" cy="33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60" y="1372662"/>
            <a:ext cx="10805605" cy="3880773"/>
          </a:xfrm>
        </p:spPr>
        <p:txBody>
          <a:bodyPr>
            <a:normAutofit fontScale="70000" lnSpcReduction="20000"/>
          </a:bodyPr>
          <a:lstStyle/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 well as tests for Reading, Grammar and Maths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there are teacher assessments made and reported to parents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Writing is teacher assessed only - there is no formal 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test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Science is teacher assessed only- there is no formal test</a:t>
            </a:r>
            <a:endParaRPr lang="en-GB" sz="3600" dirty="0" smtClean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 range of pieces are used to assess outcome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Participation in class and attitude to learning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Effort towards homework 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Regular participation in external moderation to ensure consistency of judgements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9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u="sng" dirty="0" smtClean="0">
                <a:solidFill>
                  <a:schemeClr val="tx1"/>
                </a:solidFill>
              </a:rPr>
              <a:t>Writing standards</a:t>
            </a:r>
            <a:r>
              <a:rPr lang="en-GB" sz="2800" dirty="0" smtClean="0">
                <a:solidFill>
                  <a:schemeClr val="tx1"/>
                </a:solidFill>
              </a:rPr>
              <a:t>: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177" y="175425"/>
            <a:ext cx="4548349" cy="6682575"/>
          </a:xfrm>
          <a:prstGeom prst="rect">
            <a:avLst/>
          </a:prstGeom>
        </p:spPr>
      </p:pic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F3CE-B83C-406A-85E7-E578303A3BEC}" type="slidenum">
              <a:rPr lang="en-GB" smtClean="0"/>
              <a:t>39</a:t>
            </a:fld>
            <a:endParaRPr lang="en-GB" dirty="0"/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65" y="985104"/>
            <a:ext cx="95821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11" y="609600"/>
            <a:ext cx="8596668" cy="762000"/>
          </a:xfrm>
        </p:spPr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transfer </a:t>
            </a:r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urrent Y6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66271" cy="1693987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Offer Day is Wednesday 1</a:t>
            </a:r>
            <a:r>
              <a:rPr lang="en-GB" sz="3200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March 2024</a:t>
            </a:r>
          </a:p>
          <a:p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You will receive an email with outcome of your application</a:t>
            </a: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23" y="494722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3401" y="3351337"/>
            <a:ext cx="8596668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transfer current Y5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7879" y="5613971"/>
            <a:ext cx="10840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3938954"/>
            <a:ext cx="10140823" cy="2752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5800" dirty="0" smtClean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9800" dirty="0">
                <a:latin typeface="Calibri" panose="020F0502020204030204" pitchFamily="34" charset="0"/>
                <a:cs typeface="Calibri" panose="020F0502020204030204" pitchFamily="34" charset="0"/>
              </a:rPr>
              <a:t>There will be a </a:t>
            </a:r>
            <a:r>
              <a:rPr lang="en-GB" sz="9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meeting for parents </a:t>
            </a:r>
            <a:r>
              <a:rPr lang="en-GB" sz="9800" dirty="0">
                <a:latin typeface="Calibri" panose="020F0502020204030204" pitchFamily="34" charset="0"/>
                <a:cs typeface="Calibri" panose="020F0502020204030204" pitchFamily="34" charset="0"/>
              </a:rPr>
              <a:t>in April </a:t>
            </a:r>
            <a:r>
              <a:rPr lang="en-GB" sz="9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800" dirty="0">
                <a:latin typeface="Calibri" panose="020F0502020204030204" pitchFamily="34" charset="0"/>
                <a:cs typeface="Calibri" panose="020F0502020204030204" pitchFamily="34" charset="0"/>
              </a:rPr>
              <a:t>to prepare for the </a:t>
            </a:r>
            <a:r>
              <a:rPr lang="en-GB" sz="9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</a:p>
          <a:p>
            <a:r>
              <a:rPr lang="en-GB" sz="9800" dirty="0">
                <a:latin typeface="Calibri" panose="020F0502020204030204" pitchFamily="34" charset="0"/>
                <a:cs typeface="Calibri" panose="020F0502020204030204" pitchFamily="34" charset="0"/>
              </a:rPr>
              <a:t>Registration for selective school tests starts in early May </a:t>
            </a:r>
          </a:p>
          <a:p>
            <a:r>
              <a:rPr lang="en-GB" sz="9800" dirty="0">
                <a:latin typeface="Calibri" panose="020F0502020204030204" pitchFamily="34" charset="0"/>
                <a:cs typeface="Calibri" panose="020F0502020204030204" pitchFamily="34" charset="0"/>
              </a:rPr>
              <a:t>Start to look at the websites of schools</a:t>
            </a: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the SATs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139" y="1504129"/>
            <a:ext cx="11128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Grammar, punctuation and spelling, Reading and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Maths Papers will be sent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away to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external markers</a:t>
            </a:r>
          </a:p>
          <a:p>
            <a:pPr defTabSz="457200">
              <a:spcBef>
                <a:spcPct val="0"/>
              </a:spcBef>
              <a:defRPr/>
            </a:pP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spcBef>
                <a:spcPct val="0"/>
              </a:spcBef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Return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second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week of July</a:t>
            </a:r>
          </a:p>
          <a:p>
            <a:pPr defTabSz="457200">
              <a:spcBef>
                <a:spcPct val="0"/>
              </a:spcBef>
              <a:defRPr/>
            </a:pP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spcBef>
                <a:spcPct val="0"/>
              </a:spcBef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Analysis of the results</a:t>
            </a:r>
          </a:p>
          <a:p>
            <a:pPr defTabSz="457200">
              <a:spcBef>
                <a:spcPct val="0"/>
              </a:spcBef>
              <a:defRPr/>
            </a:pP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spcBef>
                <a:spcPct val="0"/>
              </a:spcBef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Reporting to parents</a:t>
            </a:r>
            <a:endParaRPr lang="en-US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us to help them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44" y="1270000"/>
            <a:ext cx="10170339" cy="476120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 strive to maintain a normal timetable - a balance of all subjects - not just test subjects</a:t>
            </a:r>
          </a:p>
          <a:p>
            <a:pPr>
              <a:spcBef>
                <a:spcPct val="0"/>
              </a:spcBef>
            </a:pP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 value all the work they have done over the last four years and encourage the importance of them achieving the highest score they can</a:t>
            </a:r>
          </a:p>
          <a:p>
            <a:pPr>
              <a:spcBef>
                <a:spcPct val="0"/>
              </a:spcBef>
            </a:pP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 make it clear that whatever school they are going to, or planning to try for - their results are important and used by their teachers to set them</a:t>
            </a:r>
          </a:p>
          <a:p>
            <a:pPr>
              <a:spcBef>
                <a:spcPct val="0"/>
              </a:spcBef>
            </a:pP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 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ensure the children 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experience as little stress as 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possible</a:t>
            </a:r>
          </a:p>
          <a:p>
            <a:pPr>
              <a:spcBef>
                <a:spcPct val="0"/>
              </a:spcBef>
            </a:pPr>
            <a:endParaRPr lang="en-GB" sz="3600" dirty="0" smtClean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 need you to give them the same message</a:t>
            </a:r>
          </a:p>
        </p:txBody>
      </p:sp>
    </p:spTree>
    <p:extLst>
      <p:ext uri="{BB962C8B-B14F-4D97-AF65-F5344CB8AC3E}">
        <p14:creationId xmlns:p14="http://schemas.microsoft.com/office/powerpoint/2010/main" val="233904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6</a:t>
            </a:r>
            <a:b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only 56 teaching days until SATs!</a:t>
            </a:r>
            <a:b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838092"/>
            <a:ext cx="10170339" cy="808894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Any questions?</a:t>
            </a:r>
            <a:endParaRPr lang="en-GB" sz="3600" b="1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GB" sz="3600" dirty="0" smtClean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28" name="Picture 4" descr="http://www.edwardtheelder.org.uk/images/edwards/sats/SA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527787"/>
            <a:ext cx="46767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8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we prepare for SATs at school?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506481" cy="388077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Group according to attainment for Maths in Y6</a:t>
            </a:r>
            <a:endParaRPr lang="en-GB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Continuous assessment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Small/ short burst English and Maths groups </a:t>
            </a: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 target </a:t>
            </a: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needs of individuals</a:t>
            </a:r>
            <a:endParaRPr lang="en-GB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Assertive mentoring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Focused </a:t>
            </a: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Maths l</a:t>
            </a: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essons using practice papers</a:t>
            </a:r>
            <a:endParaRPr lang="en-GB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Focused English l</a:t>
            </a: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essons using practice papers</a:t>
            </a:r>
            <a:endParaRPr lang="en-GB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Focused </a:t>
            </a:r>
            <a:r>
              <a:rPr lang="en-GB" altLang="en-US" sz="36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SPaG</a:t>
            </a:r>
            <a:r>
              <a:rPr lang="en-GB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l</a:t>
            </a: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essons using practice papers</a:t>
            </a:r>
            <a:endParaRPr lang="en-GB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Regular homework tasks</a:t>
            </a:r>
            <a:endParaRPr lang="en-GB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Guided </a:t>
            </a: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 i</a:t>
            </a:r>
            <a:r>
              <a:rPr lang="en-US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ndependent reading</a:t>
            </a:r>
            <a:endParaRPr lang="en-US" altLang="en-US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7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you </a:t>
            </a:r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at </a:t>
            </a:r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during Y5?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960" y="1377351"/>
            <a:ext cx="1110996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Ensure that children are rarely absent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 are punctual</a:t>
            </a: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Ensure children complete homework to a good standard </a:t>
            </a: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Read regularly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with and to your child and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ask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Encourage your child to read a range of quality texts and  for a good period of time to </a:t>
            </a:r>
            <a:r>
              <a:rPr lang="en-GB" altLang="en-US" sz="3600" b="1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develop reading stamina</a:t>
            </a:r>
            <a:endParaRPr lang="en-GB" alt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Encourage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writing opportunities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Learn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 practise spellings over time</a:t>
            </a: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</a:t>
            </a:r>
            <a:r>
              <a:rPr lang="en-GB" altLang="en-US" sz="3600" b="1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imes tables!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Purchase practice test/skills papers or download</a:t>
            </a: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15" y="487406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4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Year 5 upcoming events and dates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Class assemblies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Planetarium workshop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Anglo-Saxon day</a:t>
            </a: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School journey</a:t>
            </a:r>
          </a:p>
          <a:p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23" y="494722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8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you </a:t>
            </a:r>
            <a:r>
              <a:rPr lang="en-GB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at </a:t>
            </a:r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during Y6?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960" y="1377351"/>
            <a:ext cx="11109960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Ensure children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all complete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homework regularly 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Encourage your child to read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regularly and ask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Encourage your child to read quality texts and for a good  period of time to develop reading stamina</a:t>
            </a: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Provide writing opportunities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Learn spellings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 times tables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Purchase 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practice test/skills papers or 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download</a:t>
            </a: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Ensure that children are rarely absent 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During the week of the tests, ensure that the </a:t>
            </a:r>
            <a:endParaRPr lang="en-GB" altLang="en-US" sz="3600" dirty="0" smtClean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children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are in </a:t>
            </a: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school every day, on </a:t>
            </a:r>
            <a:r>
              <a:rPr lang="en-GB" alt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time and have had a </a:t>
            </a:r>
            <a:endParaRPr lang="en-GB" altLang="en-US" sz="3600" dirty="0" smtClean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36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good breakfast and sleep the night before</a:t>
            </a:r>
            <a:endParaRPr lang="en-GB" alt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715" y="3432130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SATs week dates:</a:t>
            </a:r>
            <a:endParaRPr lang="en-GB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Monday 13</a:t>
            </a:r>
            <a:r>
              <a:rPr lang="en-GB" sz="3600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- 16</a:t>
            </a:r>
            <a:r>
              <a:rPr lang="en-GB" sz="3600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May 2024</a:t>
            </a:r>
          </a:p>
        </p:txBody>
      </p:sp>
      <p:pic>
        <p:nvPicPr>
          <p:cNvPr id="1026" name="Picture 2" descr="Image result for garden suburb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23" y="494722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1724</TotalTime>
  <Words>1196</Words>
  <Application>Microsoft Office PowerPoint</Application>
  <PresentationFormat>Widescreen</PresentationFormat>
  <Paragraphs>259</Paragraphs>
  <Slides>42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Safe-guarding – Year 5/6</vt:lpstr>
      <vt:lpstr>Secondary transfer current Y6</vt:lpstr>
      <vt:lpstr>How do we prepare for SATs at school?</vt:lpstr>
      <vt:lpstr>What can you do at home during Y5?</vt:lpstr>
      <vt:lpstr>Key Year 5 upcoming events and dates</vt:lpstr>
      <vt:lpstr>What can you do at home during Y6?</vt:lpstr>
      <vt:lpstr>SATs week dates:</vt:lpstr>
      <vt:lpstr>Key information about the tests</vt:lpstr>
      <vt:lpstr>TESTS: Scaled scores</vt:lpstr>
      <vt:lpstr>The KS2 tests consist of:</vt:lpstr>
      <vt:lpstr>Test week 2024 for Y6 pupils</vt:lpstr>
      <vt:lpstr>KS2 Grammar, punctuation and spelling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Spelling test words</vt:lpstr>
      <vt:lpstr>KS2 Reading test</vt:lpstr>
      <vt:lpstr>Reading: question types</vt:lpstr>
      <vt:lpstr>PowerPoint Presentation</vt:lpstr>
      <vt:lpstr>PowerPoint Presentation</vt:lpstr>
      <vt:lpstr>PowerPoint Presentation</vt:lpstr>
      <vt:lpstr>KS2 mathematics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 Assessment</vt:lpstr>
      <vt:lpstr>Writing standards:</vt:lpstr>
      <vt:lpstr>PowerPoint Presentation</vt:lpstr>
      <vt:lpstr>After the SATs</vt:lpstr>
      <vt:lpstr>Help us to help them</vt:lpstr>
      <vt:lpstr>Year 6 There are only 56 teaching days until SATs!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Leonard</dc:creator>
  <cp:lastModifiedBy>Lisa Berger</cp:lastModifiedBy>
  <cp:revision>98</cp:revision>
  <cp:lastPrinted>2019-03-11T13:37:15Z</cp:lastPrinted>
  <dcterms:created xsi:type="dcterms:W3CDTF">2016-01-07T16:28:37Z</dcterms:created>
  <dcterms:modified xsi:type="dcterms:W3CDTF">2024-01-29T14:48:14Z</dcterms:modified>
</cp:coreProperties>
</file>